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9" r:id="rId4"/>
    <p:sldId id="258" r:id="rId5"/>
    <p:sldId id="261" r:id="rId6"/>
    <p:sldId id="264" r:id="rId7"/>
    <p:sldId id="266" r:id="rId8"/>
    <p:sldId id="267" r:id="rId9"/>
    <p:sldId id="268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45665" y="1122363"/>
            <a:ext cx="5367867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45665" y="3509963"/>
            <a:ext cx="5367867" cy="165576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36375E-F159-46D7-9056-E913D25F7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8818F12-5221-4B13-97FE-92C27C865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375E-F159-46D7-9056-E913D25F7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18F12-5221-4B13-97FE-92C27C8653B8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802005" indent="-352425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7"/>
          <p:cNvSpPr/>
          <p:nvPr/>
        </p:nvSpPr>
        <p:spPr>
          <a:xfrm>
            <a:off x="1764000" y="2494800"/>
            <a:ext cx="8668800" cy="225360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31" y="connsiteY0-32"/>
              </a:cxn>
              <a:cxn ang="0">
                <a:pos x="connsiteX1-33" y="connsiteY1-34"/>
              </a:cxn>
              <a:cxn ang="0">
                <a:pos x="connsiteX2-35" y="connsiteY2-36"/>
              </a:cxn>
              <a:cxn ang="0">
                <a:pos x="connsiteX3-37" y="connsiteY3-38"/>
              </a:cxn>
              <a:cxn ang="0">
                <a:pos x="connsiteX4-39" y="connsiteY4-40"/>
              </a:cxn>
              <a:cxn ang="0">
                <a:pos x="connsiteX5-41" y="connsiteY5-4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8575" cap="sq">
            <a:solidFill>
              <a:schemeClr val="accent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36375E-F159-46D7-9056-E913D25F7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8818F12-5221-4B13-97FE-92C27C8653B8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64000" y="2494800"/>
            <a:ext cx="8668800" cy="2253600"/>
          </a:xfrm>
          <a:prstGeom prst="rect">
            <a:avLst/>
          </a:prstGeom>
          <a:noFill/>
          <a:ln w="28575" cap="sq" cmpd="sng">
            <a:noFill/>
            <a:prstDash val="solid"/>
            <a:bevel/>
          </a:ln>
        </p:spPr>
        <p:txBody>
          <a:bodyPr lIns="0" tIns="46800" rIns="0" bIns="4680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59105" indent="0">
              <a:buFont typeface="Arial" panose="020B0604020202020204" pitchFamily="34" charset="0"/>
              <a:buNone/>
              <a:defRPr sz="2000"/>
            </a:lvl2pPr>
            <a:lvl3pPr marL="914400" indent="0">
              <a:buFont typeface="Arial" panose="020B0604020202020204" pitchFamily="34" charset="0"/>
              <a:buNone/>
              <a:defRPr sz="18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E67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915583"/>
            <a:ext cx="10515600" cy="1336675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80833" y="3279246"/>
            <a:ext cx="5617634" cy="4312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0" tIns="0" rIns="0" bIns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36375E-F159-46D7-9056-E913D25F7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8818F12-5221-4B13-97FE-92C27C865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36375E-F159-46D7-9056-E913D25F7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8818F12-5221-4B13-97FE-92C27C8653B8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7"/>
          <p:cNvSpPr/>
          <p:nvPr/>
        </p:nvSpPr>
        <p:spPr>
          <a:xfrm>
            <a:off x="1576388" y="2160000"/>
            <a:ext cx="4086000" cy="333360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0 h 0"/>
              <a:gd name="connsiteX1-45" fmla="*/ 2520280 w 2520280"/>
              <a:gd name="connsiteY1-46" fmla="*/ 0 h 0"/>
              <a:gd name="connsiteX2-47" fmla="*/ 0 w 2520280"/>
              <a:gd name="connsiteY2-48" fmla="*/ 0 h 0"/>
            </a:gdLst>
            <a:ahLst/>
            <a:cxnLst>
              <a:cxn ang="0">
                <a:pos x="connsiteX0-43" y="connsiteY0-44"/>
              </a:cxn>
              <a:cxn ang="0">
                <a:pos x="connsiteX1-45" y="connsiteY1-46"/>
              </a:cxn>
              <a:cxn ang="0">
                <a:pos x="connsiteX2-47" y="connsiteY2-48"/>
              </a:cxn>
            </a:cxnLst>
            <a:rect l="l" t="t" r="r" b="b"/>
            <a:pathLst>
              <a:path w="2520280"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sq">
            <a:solidFill>
              <a:schemeClr val="accent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b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7"/>
          <p:cNvSpPr/>
          <p:nvPr/>
        </p:nvSpPr>
        <p:spPr>
          <a:xfrm>
            <a:off x="6529041" y="2160000"/>
            <a:ext cx="4086000" cy="333360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sq">
            <a:solidFill>
              <a:schemeClr val="accent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576800" y="2160000"/>
            <a:ext cx="4086000" cy="3333600"/>
          </a:xfrm>
        </p:spPr>
        <p:txBody>
          <a:bodyPr lIns="0" rIns="0" anchor="b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49580" indent="0">
              <a:buFont typeface="Arial" panose="020B0604020202020204" pitchFamily="34" charset="0"/>
              <a:buNone/>
              <a:defRPr sz="2000"/>
            </a:lvl2pPr>
            <a:lvl3pPr marL="914400" indent="0">
              <a:buFont typeface="Arial" panose="020B0604020202020204" pitchFamily="34" charset="0"/>
              <a:buNone/>
              <a:defRPr sz="18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530400" y="2160000"/>
            <a:ext cx="4086000" cy="3333600"/>
          </a:xfrm>
        </p:spPr>
        <p:txBody>
          <a:bodyPr lIns="0" rIns="0" anchor="b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49580" indent="0">
              <a:buFont typeface="Arial" panose="020B0604020202020204" pitchFamily="34" charset="0"/>
              <a:buNone/>
              <a:defRPr sz="2000"/>
            </a:lvl2pPr>
            <a:lvl3pPr marL="914400" indent="0">
              <a:buFont typeface="Arial" panose="020B0604020202020204" pitchFamily="34" charset="0"/>
              <a:buNone/>
              <a:defRPr sz="18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48400"/>
            <a:ext cx="10515600" cy="738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22630" indent="-2730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22630" indent="-2730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36375E-F159-46D7-9056-E913D25F7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8818F12-5221-4B13-97FE-92C27C865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64632" y="2610000"/>
            <a:ext cx="6994097" cy="1198800"/>
          </a:xfrm>
        </p:spPr>
        <p:txBody>
          <a:bodyPr anchor="t" anchorCtr="0">
            <a:normAutofit/>
          </a:bodyPr>
          <a:lstStyle>
            <a:lvl1pPr algn="r">
              <a:defRPr sz="7200">
                <a:solidFill>
                  <a:schemeClr val="tx1"/>
                </a:solidFill>
                <a:latin typeface="Brush Script Std"/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36375E-F159-46D7-9056-E913D25F7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8818F12-5221-4B13-97FE-92C27C8653B8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29" y="895350"/>
            <a:ext cx="3433271" cy="2447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36375E-F159-46D7-9056-E913D25F7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8818F12-5221-4B13-97FE-92C27C865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715106"/>
            <a:ext cx="4165200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4000" y="715106"/>
            <a:ext cx="6170400" cy="54036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315306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91013"/>
          </a:xfrm>
        </p:spPr>
        <p:txBody>
          <a:bodyPr>
            <a:normAutofit/>
          </a:bodyPr>
          <a:lstStyle/>
          <a:p>
            <a:fld id="{2C36375E-F159-46D7-9056-E913D25F7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91013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91013"/>
          </a:xfrm>
        </p:spPr>
        <p:txBody>
          <a:bodyPr>
            <a:normAutofit/>
          </a:bodyPr>
          <a:lstStyle/>
          <a:p>
            <a:fld id="{18818F12-5221-4B13-97FE-92C27C865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422031"/>
            <a:ext cx="2628900" cy="5754931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422031"/>
            <a:ext cx="7734300" cy="5754931"/>
          </a:xfrm>
        </p:spPr>
        <p:txBody>
          <a:bodyPr vert="eaVer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802005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C36375E-F159-46D7-9056-E913D25F7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8818F12-5221-4B13-97FE-92C27C865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249011"/>
            <a:ext cx="10515600" cy="737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64343"/>
            <a:ext cx="10515600" cy="4812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26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375E-F159-46D7-9056-E913D25F7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266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266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18F12-5221-4B13-97FE-92C27C8653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130000"/>
        </a:lnSpc>
        <a:spcBef>
          <a:spcPts val="12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49580" indent="0" algn="just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..\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545665" y="1122363"/>
            <a:ext cx="536786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</a:lstStyle>
          <a:p>
            <a:r>
              <a:rPr lang="zh-CN" altLang="zh-CN" dirty="0"/>
              <a:t>生活一家</a:t>
            </a:r>
            <a:r>
              <a:rPr lang="en-US" altLang="zh-CN" dirty="0"/>
              <a:t>PC</a:t>
            </a:r>
            <a:r>
              <a:rPr lang="zh-CN" altLang="en-US" dirty="0"/>
              <a:t>端</a:t>
            </a:r>
            <a:endParaRPr lang="zh-CN" altLang="en-US" dirty="0"/>
          </a:p>
        </p:txBody>
      </p:sp>
      <p:sp>
        <p:nvSpPr>
          <p:cNvPr id="7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545665" y="3509963"/>
            <a:ext cx="536786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9pPr>
          </a:lstStyle>
          <a:p>
            <a:r>
              <a:rPr lang="zh-CN" altLang="en-US" dirty="0"/>
              <a:t>开发组员：大当家袁逸</a:t>
            </a:r>
            <a:endParaRPr lang="zh-CN" altLang="en-US" dirty="0"/>
          </a:p>
          <a:p>
            <a:r>
              <a:rPr lang="zh-CN" altLang="en-US" dirty="0"/>
              <a:t>                     二当家周浚锋</a:t>
            </a:r>
            <a:endParaRPr lang="zh-CN" altLang="en-US" dirty="0"/>
          </a:p>
          <a:p>
            <a:r>
              <a:rPr lang="zh-CN" altLang="en-US" dirty="0"/>
              <a:t>                     三当家邓剑锋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网络商城现状</a:t>
            </a:r>
            <a:endParaRPr lang="zh-CN" altLang="zh-CN"/>
          </a:p>
        </p:txBody>
      </p:sp>
      <p:pic>
        <p:nvPicPr>
          <p:cNvPr id="4" name="内容占位符 3" descr="购物网站规模市场份额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0080" y="2590800"/>
            <a:ext cx="3500120" cy="2098675"/>
          </a:xfrm>
          <a:prstGeom prst="rect">
            <a:avLst/>
          </a:prstGeom>
        </p:spPr>
      </p:pic>
      <p:pic>
        <p:nvPicPr>
          <p:cNvPr id="5" name="图片 4" descr="2011-2018年中国网络购物市场交易规模预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590800"/>
            <a:ext cx="3753485" cy="2065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14500" y="2066925"/>
            <a:ext cx="41719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购物网站规模市场份额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182360" y="2066925"/>
            <a:ext cx="48952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2011-2018年中国网络购物市场交易规模预测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764000" y="2494800"/>
            <a:ext cx="8668800" cy="2253600"/>
          </a:xfrm>
          <a:prstGeom prst="rect">
            <a:avLst/>
          </a:prstGeom>
          <a:noFill/>
          <a:ln w="28575" cap="sq" cmpd="sng">
            <a:noFill/>
            <a:prstDash val="solid"/>
            <a:bevel/>
          </a:ln>
        </p:spPr>
        <p:txBody>
          <a:bodyPr vert="horz" lIns="0" tIns="46800" rIns="0" bIns="46800" rtlCol="0" anchor="ctr" anchorCtr="0">
            <a:normAutofit lnSpcReduction="20000"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marL="459105" indent="0" algn="just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2pPr>
            <a:lvl3pPr marL="914400" indent="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3pPr>
            <a:lvl4pPr marL="1371600" indent="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4pPr>
            <a:lvl5pPr marL="1828800" indent="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9pPr>
          </a:lstStyle>
          <a:p>
            <a:r>
              <a:rPr lang="zh-CN" altLang="en-US" dirty="0"/>
              <a:t>从上述两幅图可以看出，网络商城的出现对于消费者的消费行为习惯都产生了巨大的改变。也正因为网络商城的各种优点，使得其在市场消费的分量逐年增重，而且对于一些企业或者规模较为大的公司而言，开发一个私人化的网络商城能够更好地宣传并发展自己的企业文化。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开发独立商城网站的优点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zh-CN"/>
              <a:t>一、避开同行竞争，避免客户流失</a:t>
            </a:r>
            <a:endParaRPr lang="en-US" altLang="zh-CN"/>
          </a:p>
          <a:p>
            <a:r>
              <a:rPr lang="en-US" altLang="zh-CN"/>
              <a:t>二、有利于发展代理分销商，拓展市场</a:t>
            </a:r>
            <a:endParaRPr lang="en-US" altLang="zh-CN"/>
          </a:p>
          <a:p>
            <a:r>
              <a:rPr lang="en-US" altLang="zh-CN"/>
              <a:t>三、有利于网店的宣传推广</a:t>
            </a:r>
            <a:endParaRPr lang="en-US" altLang="zh-CN"/>
          </a:p>
          <a:p>
            <a:r>
              <a:rPr lang="en-US" altLang="zh-CN"/>
              <a:t>四、自主性高、彰显品牌魅力</a:t>
            </a:r>
            <a:endParaRPr lang="en-US" altLang="zh-CN"/>
          </a:p>
          <a:p>
            <a:r>
              <a:rPr lang="en-US" altLang="zh-CN"/>
              <a:t>五、方便管理、节省时间成本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独立网站例子</a:t>
            </a:r>
            <a:endParaRPr lang="zh-CN" altLang="en-US"/>
          </a:p>
        </p:txBody>
      </p:sp>
      <p:pic>
        <p:nvPicPr>
          <p:cNvPr id="6" name="内容占位符 5" descr="淘鞋网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1265" y="1312545"/>
            <a:ext cx="4905375" cy="3686175"/>
          </a:xfrm>
          <a:prstGeom prst="rect">
            <a:avLst/>
          </a:prstGeom>
        </p:spPr>
      </p:pic>
      <p:pic>
        <p:nvPicPr>
          <p:cNvPr id="5" name="内容占位符 3" descr="天狗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3720" y="2379345"/>
            <a:ext cx="5499735" cy="3481070"/>
          </a:xfrm>
          <a:prstGeom prst="rect">
            <a:avLst/>
          </a:prstGeom>
          <a:noFill/>
          <a:ln w="28575" cap="sq" cmpd="sng">
            <a:noFill/>
            <a:prstDash val="solid"/>
            <a:beve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独立网站例子</a:t>
            </a:r>
            <a:endParaRPr lang="zh-CN" altLang="en-US"/>
          </a:p>
        </p:txBody>
      </p:sp>
      <p:pic>
        <p:nvPicPr>
          <p:cNvPr id="7" name="内容占位符 6" descr="世纪淘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675765"/>
            <a:ext cx="5036185" cy="4302125"/>
          </a:xfrm>
          <a:prstGeom prst="rect">
            <a:avLst/>
          </a:prstGeom>
        </p:spPr>
      </p:pic>
      <p:pic>
        <p:nvPicPr>
          <p:cNvPr id="8" name="内容占位符 7" descr="loveq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835" y="1283335"/>
            <a:ext cx="5418455" cy="40963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生活一家商城介绍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生活一家商城主要向广大消费群众提供一个购买，查询信息的商城平台。用户可以在商城内购买各种生活用品，电子商品，或者是查询房地产信息。</a:t>
            </a:r>
            <a:endParaRPr lang="zh-CN" altLang="en-US"/>
          </a:p>
        </p:txBody>
      </p:sp>
      <p:pic>
        <p:nvPicPr>
          <p:cNvPr id="4" name="图片 3" descr="生活一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075" y="1358265"/>
            <a:ext cx="6553835" cy="4650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商城网页展示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80198" y="4107921"/>
            <a:ext cx="5617634" cy="431271"/>
          </a:xfrm>
        </p:spPr>
        <p:txBody>
          <a:bodyPr>
            <a:normAutofit fontScale="90000" lnSpcReduction="20000"/>
          </a:bodyPr>
          <a:p>
            <a:r>
              <a:rPr lang="zh-CN" altLang="en-US">
                <a:solidFill>
                  <a:schemeClr val="accent2"/>
                </a:solidFill>
                <a:hlinkClick r:id="rId1" tooltip="进入索引" action="ppaction://hlinkfile"/>
              </a:rPr>
              <a:t>进入索引</a:t>
            </a:r>
            <a:endParaRPr lang="zh-CN" altLang="en-US">
              <a:solidFill>
                <a:schemeClr val="accent2"/>
              </a:solidFill>
              <a:hlinkClick r:id="rId1" tooltip="进入索引" action="ppaction://hlinkfile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39"/>
  <p:tag name="KSO_WM_UNIT_TYPE" val="a"/>
  <p:tag name="KSO_WM_UNIT_INDEX" val="1"/>
  <p:tag name="KSO_WM_UNIT_ID" val="custom160239_1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39"/>
  <p:tag name="KSO_WM_UNIT_TYPE" val="b"/>
  <p:tag name="KSO_WM_UNIT_INDEX" val="1"/>
  <p:tag name="KSO_WM_UNIT_ID" val="custom160239_1*b*1"/>
  <p:tag name="KSO_WM_UNIT_CLEAR" val="1"/>
  <p:tag name="KSO_WM_UNIT_LAYERLEVEL" val="1"/>
  <p:tag name="KSO_WM_UNIT_VALUE" val="110"/>
  <p:tag name="KSO_WM_UNIT_ISCONTENTSTITLE" val="0"/>
  <p:tag name="KSO_WM_UNIT_HIGHLIGHT" val="0"/>
  <p:tag name="KSO_WM_UNIT_COMPATIBLE" val="0"/>
  <p:tag name="KSO_WM_UNIT_PRESET_TEXT_INDEX" val="3"/>
  <p:tag name="KSO_WM_UNIT_PRESET_TEXT_LEN" val="23"/>
</p:tagLst>
</file>

<file path=ppt/tags/tag3.xml><?xml version="1.0" encoding="utf-8"?>
<p:tagLst xmlns:p="http://schemas.openxmlformats.org/presentationml/2006/main">
  <p:tag name="KSO_WM_TEMPLATE_CATEGORY" val="custom"/>
  <p:tag name="KSO_WM_TEMPLATE_INDEX" val="160239"/>
  <p:tag name="KSO_WM_TAG_VERSION" val="1.0"/>
  <p:tag name="KSO_WM_SLIDE_ID" val="custom160239_1"/>
  <p:tag name="KSO_WM_SLIDE_INDEX" val="1"/>
  <p:tag name="KSO_WM_SLIDE_ITEM_CNT" val="2"/>
  <p:tag name="KSO_WM_SLIDE_LAYOUT" val="a_b"/>
  <p:tag name="KSO_WM_SLIDE_LAYOUT_CNT" val="1_1"/>
  <p:tag name="KSO_WM_SLIDE_TYPE" val="title"/>
  <p:tag name="KSO_WM_TEMPLATE_THUMBS_INDEX" val="1、4、8、12、16、21、22、25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39"/>
  <p:tag name="KSO_WM_UNIT_TYPE" val="f"/>
  <p:tag name="KSO_WM_UNIT_INDEX" val="1"/>
  <p:tag name="KSO_WM_UNIT_ID" val="custom160239_27*f*1"/>
  <p:tag name="KSO_WM_UNIT_CLEAR" val="1"/>
  <p:tag name="KSO_WM_UNIT_LAYERLEVEL" val="1"/>
  <p:tag name="KSO_WM_UNIT_VALUE" val="112"/>
  <p:tag name="KSO_WM_UNIT_HIGHLIGHT" val="0"/>
  <p:tag name="KSO_WM_UNIT_COMPATIBLE" val="0"/>
  <p:tag name="KSO_WM_UNIT_PRESET_TEXT_INDEX" val="5"/>
  <p:tag name="KSO_WM_UNIT_PRESET_TEXT_LEN" val="232"/>
</p:tagLst>
</file>

<file path=ppt/tags/tag5.xml><?xml version="1.0" encoding="utf-8"?>
<p:tagLst xmlns:p="http://schemas.openxmlformats.org/presentationml/2006/main">
  <p:tag name="KSO_WM_TEMPLATE_CATEGORY" val="custom"/>
  <p:tag name="KSO_WM_TEMPLATE_INDEX" val="160239"/>
  <p:tag name="KSO_WM_TAG_VERSION" val="1.0"/>
  <p:tag name="KSO_WM_SLIDE_ID" val="custom160239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39*196"/>
  <p:tag name="KSO_WM_SLIDE_SIZE" val="683*177"/>
</p:tagLst>
</file>

<file path=ppt/theme/theme1.xml><?xml version="1.0" encoding="utf-8"?>
<a:theme xmlns:a="http://schemas.openxmlformats.org/drawingml/2006/main" name="Office 主题">
  <a:themeElements>
    <a:clrScheme name="自定义 40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FFCA00"/>
      </a:accent1>
      <a:accent2>
        <a:srgbClr val="FAAB1E"/>
      </a:accent2>
      <a:accent3>
        <a:srgbClr val="D7DB27"/>
      </a:accent3>
      <a:accent4>
        <a:srgbClr val="B3CC36"/>
      </a:accent4>
      <a:accent5>
        <a:srgbClr val="17B4D3"/>
      </a:accent5>
      <a:accent6>
        <a:srgbClr val="425D81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</Words>
  <Application>WPS 演示</Application>
  <PresentationFormat>宽屏</PresentationFormat>
  <Paragraphs>34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Brush Script Std</vt:lpstr>
      <vt:lpstr>黑体</vt:lpstr>
      <vt:lpstr>微软雅黑</vt:lpstr>
      <vt:lpstr>Segoe Print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独立网站例子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</cp:revision>
  <dcterms:created xsi:type="dcterms:W3CDTF">2016-11-09T01:35:00Z</dcterms:created>
  <dcterms:modified xsi:type="dcterms:W3CDTF">2016-11-09T06:53:44Z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